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1945600"/>
  <p:notesSz cx="9239250" cy="11982450"/>
  <p:embeddedFontLst>
    <p:embeddedFont>
      <p:font typeface="宋体" pitchFamily="2" charset="-122"/>
      <p:regular r:id="rId5"/>
    </p:embeddedFont>
    <p:embeddedFont>
      <p:font typeface="Quattrocento Sans" charset="0"/>
      <p:regular r:id="rId6"/>
    </p:embeddedFont>
    <p:embeddedFont>
      <p:font typeface="ＭＳ Ｐゴシック" pitchFamily="34" charset="-128"/>
      <p:regular r:id="rId7"/>
    </p:embeddedFont>
    <p:embeddedFont>
      <p:font typeface="Quattrocento" charset="0"/>
      <p:regular r:id="rId8"/>
      <p:bold r:id="rId9"/>
    </p:embeddedFont>
  </p:embeddedFontLst>
  <p:custDataLst>
    <p:tags r:id="rId1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326532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653064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979597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306129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1632661" algn="l" defTabSz="653064" rtl="0" eaLnBrk="1" latinLnBrk="0" hangingPunct="1"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1959193" algn="l" defTabSz="653064" rtl="0" eaLnBrk="1" latinLnBrk="0" hangingPunct="1"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2285726" algn="l" defTabSz="653064" rtl="0" eaLnBrk="1" latinLnBrk="0" hangingPunct="1"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2612258" algn="l" defTabSz="653064" rtl="0" eaLnBrk="1" latinLnBrk="0" hangingPunct="1">
      <a:defRPr sz="17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392" userDrawn="1">
          <p15:clr>
            <a:srgbClr val="A4A3A4"/>
          </p15:clr>
        </p15:guide>
        <p15:guide id="2" pos="100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9385" autoAdjust="0"/>
  </p:normalViewPr>
  <p:slideViewPr>
    <p:cSldViewPr>
      <p:cViewPr>
        <p:scale>
          <a:sx n="41" d="100"/>
          <a:sy n="41" d="100"/>
        </p:scale>
        <p:origin x="2388" y="2142"/>
      </p:cViewPr>
      <p:guideLst>
        <p:guide orient="horz" pos="7392"/>
        <p:guide pos="10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889000"/>
            <a:ext cx="681513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26532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53064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979597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06129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889000"/>
            <a:ext cx="6815137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093" y="6817784"/>
            <a:ext cx="27980218" cy="470323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8184" y="12435417"/>
            <a:ext cx="23042032" cy="560916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304815" indent="0" algn="ctr">
              <a:buNone/>
              <a:defRPr/>
            </a:lvl2pPr>
            <a:lvl3pPr marL="609630" indent="0" algn="ctr">
              <a:buNone/>
              <a:defRPr/>
            </a:lvl3pPr>
            <a:lvl4pPr marL="914446" indent="0" algn="ctr">
              <a:buNone/>
              <a:defRPr/>
            </a:lvl4pPr>
            <a:lvl5pPr marL="1219261" indent="0" algn="ctr">
              <a:buNone/>
              <a:defRPr/>
            </a:lvl5pPr>
            <a:lvl6pPr marL="1524076" indent="0" algn="ctr">
              <a:buNone/>
              <a:defRPr/>
            </a:lvl6pPr>
            <a:lvl7pPr marL="1828891" indent="0" algn="ctr">
              <a:buNone/>
              <a:defRPr/>
            </a:lvl7pPr>
            <a:lvl8pPr marL="2133707" indent="0" algn="ctr">
              <a:buNone/>
              <a:defRPr/>
            </a:lvl8pPr>
            <a:lvl9pPr marL="243852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710" y="5120217"/>
            <a:ext cx="29626982" cy="14483293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477" y="878417"/>
            <a:ext cx="7406217" cy="18725093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708" y="878417"/>
            <a:ext cx="22119168" cy="18725093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710" y="5120217"/>
            <a:ext cx="29626982" cy="144832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4102293"/>
            <a:ext cx="27980218" cy="4358217"/>
          </a:xfrm>
          <a:prstGeom prst="rect">
            <a:avLst/>
          </a:prstGeom>
        </p:spPr>
        <p:txBody>
          <a:bodyPr anchor="t"/>
          <a:lstStyle>
            <a:defPPr>
              <a:defRPr kern="1200"/>
            </a:defPPr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9301692"/>
            <a:ext cx="27980218" cy="4800600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333"/>
            </a:lvl1pPr>
            <a:lvl2pPr marL="304815" indent="0">
              <a:buNone/>
              <a:defRPr sz="1200"/>
            </a:lvl2pPr>
            <a:lvl3pPr marL="609630" indent="0">
              <a:buNone/>
              <a:defRPr sz="1067"/>
            </a:lvl3pPr>
            <a:lvl4pPr marL="914446" indent="0">
              <a:buNone/>
              <a:defRPr sz="933"/>
            </a:lvl4pPr>
            <a:lvl5pPr marL="1219261" indent="0">
              <a:buNone/>
              <a:defRPr sz="933"/>
            </a:lvl5pPr>
            <a:lvl6pPr marL="1524076" indent="0">
              <a:buNone/>
              <a:defRPr sz="933"/>
            </a:lvl6pPr>
            <a:lvl7pPr marL="1828891" indent="0">
              <a:buNone/>
              <a:defRPr sz="933"/>
            </a:lvl7pPr>
            <a:lvl8pPr marL="2133707" indent="0">
              <a:buNone/>
              <a:defRPr sz="933"/>
            </a:lvl8pPr>
            <a:lvl9pPr marL="2438522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709" y="5120217"/>
            <a:ext cx="14762691" cy="144832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0002" y="5120217"/>
            <a:ext cx="14762693" cy="144832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09" y="4912784"/>
            <a:ext cx="14544675" cy="2046817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709" y="6959601"/>
            <a:ext cx="14544675" cy="1264390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1666" y="4912784"/>
            <a:ext cx="14551027" cy="2046817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1666" y="6959601"/>
            <a:ext cx="14551027" cy="1264390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878417"/>
            <a:ext cx="29626982" cy="36576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09" y="874184"/>
            <a:ext cx="10829925" cy="3717925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392" y="874184"/>
            <a:ext cx="18402300" cy="1872932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709" y="4592109"/>
            <a:ext cx="10829925" cy="15011400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659" y="15361710"/>
            <a:ext cx="19750618" cy="181398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659" y="1961093"/>
            <a:ext cx="19750618" cy="1316672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659" y="17175693"/>
            <a:ext cx="19750618" cy="257492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0972800"/>
            <a:ext cx="14274800" cy="43688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30149800" y="10972800"/>
            <a:ext cx="14274800" cy="436880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73200" y="22453600"/>
            <a:ext cx="29972000" cy="1549400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1473200" y="230251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ponderingpeacock  Size: 36x24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+mj-lt"/>
          <a:ea typeface="+mj-ea"/>
          <a:cs typeface="+mj-cs"/>
        </a:defRPr>
      </a:lvl1pPr>
      <a:lvl2pPr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2pPr>
      <a:lvl3pPr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3pPr>
      <a:lvl4pPr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4pPr>
      <a:lvl5pPr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5pPr>
      <a:lvl6pPr marL="304815"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6pPr>
      <a:lvl7pPr marL="609630"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7pPr>
      <a:lvl8pPr marL="914446"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8pPr>
      <a:lvl9pPr marL="1219261" algn="ctr" defTabSz="2050094" rtl="0" eaLnBrk="0" fontAlgn="base" hangingPunct="0">
        <a:spcBef>
          <a:spcPct val="0"/>
        </a:spcBef>
        <a:spcAft>
          <a:spcPct val="0"/>
        </a:spcAft>
        <a:defRPr sz="9867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/>
      </a:defPPr>
      <a:lvl1pPr marL="767330" indent="-767330" algn="l" defTabSz="2050094" rtl="0" eaLnBrk="0" fontAlgn="base" hangingPunct="0">
        <a:spcBef>
          <a:spcPct val="20000"/>
        </a:spcBef>
        <a:spcAft>
          <a:spcPct val="0"/>
        </a:spcAft>
        <a:buChar char="•"/>
        <a:defRPr sz="7134">
          <a:solidFill>
            <a:schemeClr val="tx1"/>
          </a:solidFill>
          <a:latin typeface="+mn-lt"/>
          <a:ea typeface="+mn-ea"/>
          <a:cs typeface="+mn-cs"/>
        </a:defRPr>
      </a:lvl1pPr>
      <a:lvl2pPr marL="1664842" indent="-640324" algn="l" defTabSz="2050094" rtl="0" eaLnBrk="0" fontAlgn="base" hangingPunct="0">
        <a:spcBef>
          <a:spcPct val="20000"/>
        </a:spcBef>
        <a:spcAft>
          <a:spcPct val="0"/>
        </a:spcAft>
        <a:buChar char="–"/>
        <a:defRPr sz="6334">
          <a:solidFill>
            <a:schemeClr val="tx1"/>
          </a:solidFill>
          <a:latin typeface="+mn-lt"/>
        </a:defRPr>
      </a:lvl2pPr>
      <a:lvl3pPr marL="2562353" indent="-512259" algn="l" defTabSz="2050094" rtl="0" eaLnBrk="0" fontAlgn="base" hangingPunct="0">
        <a:spcBef>
          <a:spcPct val="20000"/>
        </a:spcBef>
        <a:spcAft>
          <a:spcPct val="0"/>
        </a:spcAft>
        <a:buChar char="•"/>
        <a:defRPr sz="5400">
          <a:solidFill>
            <a:schemeClr val="tx1"/>
          </a:solidFill>
          <a:latin typeface="+mn-lt"/>
        </a:defRPr>
      </a:lvl3pPr>
      <a:lvl4pPr marL="3590046" indent="-515434" algn="l" defTabSz="2050094" rtl="0" eaLnBrk="0" fontAlgn="base" hangingPunct="0">
        <a:spcBef>
          <a:spcPct val="20000"/>
        </a:spcBef>
        <a:spcAft>
          <a:spcPct val="0"/>
        </a:spcAft>
        <a:buChar char="–"/>
        <a:defRPr sz="4334">
          <a:solidFill>
            <a:schemeClr val="tx1"/>
          </a:solidFill>
          <a:latin typeface="+mn-lt"/>
        </a:defRPr>
      </a:lvl4pPr>
      <a:lvl5pPr marL="4614564" indent="-512259" algn="l" defTabSz="2050094" rtl="0" eaLnBrk="0" fontAlgn="base" hangingPunct="0">
        <a:spcBef>
          <a:spcPct val="20000"/>
        </a:spcBef>
        <a:spcAft>
          <a:spcPct val="0"/>
        </a:spcAft>
        <a:buChar char="»"/>
        <a:defRPr sz="4334">
          <a:solidFill>
            <a:schemeClr val="tx1"/>
          </a:solidFill>
          <a:latin typeface="+mn-lt"/>
        </a:defRPr>
      </a:lvl5pPr>
      <a:lvl6pPr marL="4919379" indent="-512259" algn="l" defTabSz="2050094" rtl="0" eaLnBrk="0" fontAlgn="base" hangingPunct="0">
        <a:spcBef>
          <a:spcPct val="20000"/>
        </a:spcBef>
        <a:spcAft>
          <a:spcPct val="0"/>
        </a:spcAft>
        <a:buChar char="»"/>
        <a:defRPr sz="4334">
          <a:solidFill>
            <a:schemeClr val="tx1"/>
          </a:solidFill>
          <a:latin typeface="+mn-lt"/>
        </a:defRPr>
      </a:lvl6pPr>
      <a:lvl7pPr marL="5224195" indent="-512259" algn="l" defTabSz="2050094" rtl="0" eaLnBrk="0" fontAlgn="base" hangingPunct="0">
        <a:spcBef>
          <a:spcPct val="20000"/>
        </a:spcBef>
        <a:spcAft>
          <a:spcPct val="0"/>
        </a:spcAft>
        <a:buChar char="»"/>
        <a:defRPr sz="4334">
          <a:solidFill>
            <a:schemeClr val="tx1"/>
          </a:solidFill>
          <a:latin typeface="+mn-lt"/>
        </a:defRPr>
      </a:lvl7pPr>
      <a:lvl8pPr marL="5529010" indent="-512259" algn="l" defTabSz="2050094" rtl="0" eaLnBrk="0" fontAlgn="base" hangingPunct="0">
        <a:spcBef>
          <a:spcPct val="20000"/>
        </a:spcBef>
        <a:spcAft>
          <a:spcPct val="0"/>
        </a:spcAft>
        <a:buChar char="»"/>
        <a:defRPr sz="4334">
          <a:solidFill>
            <a:schemeClr val="tx1"/>
          </a:solidFill>
          <a:latin typeface="+mn-lt"/>
        </a:defRPr>
      </a:lvl8pPr>
      <a:lvl9pPr marL="5833825" indent="-512259" algn="l" defTabSz="2050094" rtl="0" eaLnBrk="0" fontAlgn="base" hangingPunct="0">
        <a:spcBef>
          <a:spcPct val="20000"/>
        </a:spcBef>
        <a:spcAft>
          <a:spcPct val="0"/>
        </a:spcAft>
        <a:buChar char="»"/>
        <a:defRPr sz="433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457200" y="457200"/>
            <a:ext cx="32004000" cy="4053748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40780" tIns="20389" rIns="40780" bIns="20389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2800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4267200" y="767310"/>
            <a:ext cx="24384000" cy="1958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507516">
              <a:spcBef>
                <a:spcPct val="20000"/>
              </a:spcBef>
              <a:defRPr/>
            </a:pPr>
            <a:endParaRPr lang="en-US" sz="57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990600" y="5563081"/>
            <a:ext cx="8686799" cy="749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83" y="6224069"/>
            <a:ext cx="7975426" cy="1415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Here we can see the user , bank manager and super admin access to the system.</a:t>
            </a:r>
          </a:p>
          <a:p>
            <a:pPr algn="just">
              <a:lnSpc>
                <a:spcPct val="110000"/>
              </a:lnSpc>
            </a:pPr>
            <a:endParaRPr lang="en-US" sz="1600" dirty="0" smtClean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b="1" u="sng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User Access:</a:t>
            </a: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  Add account, personal info, transaction(withdraw, deposit, transaction).</a:t>
            </a:r>
          </a:p>
          <a:p>
            <a:pPr algn="just">
              <a:lnSpc>
                <a:spcPct val="110000"/>
              </a:lnSpc>
            </a:pPr>
            <a:r>
              <a:rPr lang="en-US" sz="1600" b="1" u="sng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Bank Manager</a:t>
            </a:r>
            <a:r>
              <a:rPr lang="en-US" sz="1600" b="1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: </a:t>
            </a: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User  approval, active user list, approval of loan.</a:t>
            </a:r>
          </a:p>
          <a:p>
            <a:pPr algn="just">
              <a:lnSpc>
                <a:spcPct val="110000"/>
              </a:lnSpc>
            </a:pPr>
            <a:r>
              <a:rPr lang="en-US" sz="1600" b="1" u="sng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Super-Admin</a:t>
            </a: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:  Adding bank and access to all the system.</a:t>
            </a:r>
            <a:endParaRPr lang="en-US" sz="16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4748463" y="2927354"/>
            <a:ext cx="24384000" cy="126419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7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Sazzad Rahman Sagar</a:t>
            </a:r>
            <a:endParaRPr lang="en-US" sz="3700" b="1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itchFamily="34" charset="0"/>
            </a:endParaRPr>
          </a:p>
          <a:p>
            <a:pPr algn="ctr">
              <a:defRPr/>
            </a:pPr>
            <a:r>
              <a:rPr lang="en-US" sz="37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Department of computer science and engineering, East West University</a:t>
            </a:r>
            <a:endParaRPr lang="en-US" sz="3700" b="1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980881"/>
            <a:ext cx="8686799" cy="103892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Use case diagram</a:t>
            </a:r>
            <a:endParaRPr lang="en-US" sz="3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10615864" y="5605623"/>
            <a:ext cx="11405934" cy="1589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0" name="TextBox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5A199C6-0BDE-461E-8044-A335463A4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7346" y="17875990"/>
            <a:ext cx="7223942" cy="32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81" name="Rectangle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4987179"/>
            <a:ext cx="11429999" cy="123689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Website info</a:t>
            </a:r>
            <a:endParaRPr lang="en-US" sz="3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23088601" y="5605624"/>
            <a:ext cx="8763001" cy="658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0789" y="11125200"/>
            <a:ext cx="7557055" cy="8740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From here we can see  bank manager from different  bank can access the user activity list , new user request pending list, pending loan request  from the user etc.</a:t>
            </a: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Banker can deactivate any user they want and also can undo this action as well.</a:t>
            </a:r>
            <a:endParaRPr lang="en-US" sz="16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600" y="4980880"/>
            <a:ext cx="8763001" cy="1243189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tx2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defTabSz="3135215">
              <a:defRPr/>
            </a:pPr>
            <a:r>
              <a:rPr lang="en-US" sz="36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Banker options</a:t>
            </a:r>
            <a:endParaRPr lang="en-US" sz="3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990596" y="14396408"/>
            <a:ext cx="8686799" cy="710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421" y="15141184"/>
            <a:ext cx="7223942" cy="33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Quattrocento Sans" panose="020B0502050000020003" pitchFamily="34" charset="0"/>
                <a:cs typeface="Arial" pitchFamily="34" charset="0"/>
              </a:rPr>
              <a:t>Here we can see how the bank’s  transaction system works</a:t>
            </a:r>
            <a:endParaRPr lang="en-US" sz="16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98" y="13494731"/>
            <a:ext cx="8686797" cy="1183549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7030A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User flow diagram</a:t>
            </a:r>
            <a:endParaRPr lang="en-US" sz="3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23109383" y="13682430"/>
            <a:ext cx="8742219" cy="780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92" name="TextBox 19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4F3D693-DA0F-454D-94C0-CEAA07C1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0" y="13464751"/>
            <a:ext cx="4991100" cy="7645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A banking system is a group 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of </a:t>
            </a: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institutions that provide financial services for us. These institutions are responsible for operating a payment system, providing loans, taking deposits, and helping with investments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sz="16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Online banking allows a user to conduct financial transactions via the Internet. Online banking is also known as Internet banking or web banking. Online banking offers customers almost every service traditionally available through a local branch including deposits, transfers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,</a:t>
            </a:r>
          </a:p>
          <a:p>
            <a:pPr algn="just">
              <a:lnSpc>
                <a:spcPct val="110000"/>
              </a:lnSpc>
            </a:pPr>
            <a:endParaRPr lang="en-US" sz="16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Here in this universal banking system all bank user can login to their desired bank and do all the transaction actions they want. </a:t>
            </a:r>
          </a:p>
          <a:p>
            <a:pPr algn="just">
              <a:lnSpc>
                <a:spcPct val="110000"/>
              </a:lnSpc>
            </a:pPr>
            <a:endParaRPr lang="en-US" sz="1600" dirty="0" smtClean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The bank managers can also see their user actions relating to transaction actions, such as loan request, transaction of money etc.</a:t>
            </a:r>
          </a:p>
          <a:p>
            <a:pPr algn="just">
              <a:lnSpc>
                <a:spcPct val="110000"/>
              </a:lnSpc>
            </a:pPr>
            <a:endParaRPr lang="en-US" sz="1600" dirty="0">
              <a:effectLst/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Here user and bank manger both can change their password, can see their own personal info.</a:t>
            </a:r>
          </a:p>
          <a:p>
            <a:pPr algn="just">
              <a:lnSpc>
                <a:spcPct val="110000"/>
              </a:lnSpc>
            </a:pP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To transfer money or to deposit they will need to enter their 4 digit pin.</a:t>
            </a:r>
          </a:p>
          <a:p>
            <a:pPr algn="just">
              <a:lnSpc>
                <a:spcPct val="110000"/>
              </a:lnSpc>
            </a:pP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A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ll the instructions are </a:t>
            </a: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given with in 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the </a:t>
            </a:r>
            <a:r>
              <a:rPr lang="en-US" sz="1600" dirty="0">
                <a:effectLst/>
                <a:latin typeface="Arial" pitchFamily="34" charset="0"/>
                <a:cs typeface="Arial" pitchFamily="34" charset="0"/>
              </a:rPr>
              <a:t>input options </a:t>
            </a:r>
            <a:r>
              <a:rPr lang="en-US" sz="1600" dirty="0" smtClean="0">
                <a:effectLst/>
                <a:latin typeface="Arial" pitchFamily="34" charset="0"/>
                <a:cs typeface="Arial" pitchFamily="34" charset="0"/>
              </a:rPr>
              <a:t>so that the user can easily do the needful without any time waste.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7" b="26551"/>
          <a:stretch/>
        </p:blipFill>
        <p:spPr>
          <a:xfrm>
            <a:off x="6055278" y="949419"/>
            <a:ext cx="23056164" cy="1947345"/>
          </a:xfrm>
          <a:prstGeom prst="rect">
            <a:avLst/>
          </a:prstGeom>
        </p:spPr>
      </p:pic>
      <p:sp>
        <p:nvSpPr>
          <p:cNvPr id="93" name="Rectangle 10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600" y="12653109"/>
            <a:ext cx="8804805" cy="1330935"/>
          </a:xfrm>
          <a:prstGeom prst="snipRoundRect">
            <a:avLst>
              <a:gd name="adj1" fmla="val 0"/>
              <a:gd name="adj2" fmla="val 46622"/>
            </a:avLst>
          </a:prstGeom>
          <a:solidFill>
            <a:srgbClr val="7030A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Activity diagram</a:t>
            </a:r>
            <a:endParaRPr lang="en-US" sz="3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48" y="867579"/>
            <a:ext cx="3329152" cy="3085556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48" y="16064822"/>
            <a:ext cx="7754937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00" y="7772400"/>
            <a:ext cx="6999710" cy="528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2" y="6224069"/>
            <a:ext cx="11413065" cy="682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13053757"/>
            <a:ext cx="5897877" cy="332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63" y="16187839"/>
            <a:ext cx="5890747" cy="170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"/>
          <a:stretch/>
        </p:blipFill>
        <p:spPr bwMode="auto">
          <a:xfrm>
            <a:off x="23088601" y="6208027"/>
            <a:ext cx="8763001" cy="473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63" y="17896136"/>
            <a:ext cx="5890747" cy="357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13" y="13996640"/>
            <a:ext cx="4878405" cy="747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8.14"/>
  <p:tag name="AS_TITLE" val="Aspose.Slides for .NET 4.0 Client Profile"/>
  <p:tag name="AS_VERSION" val="20.8"/>
  <p:tag name="MAKESIGNSTEMPLATE" val="ponderingpeacock|09-2018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155</Words>
  <Application>Microsoft Office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宋体</vt:lpstr>
      <vt:lpstr>Times New Roman</vt:lpstr>
      <vt:lpstr>Quattrocento Sans</vt:lpstr>
      <vt:lpstr>ＭＳ Ｐゴシック</vt:lpstr>
      <vt:lpstr>Quattrocento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ismail - [2010]</cp:lastModifiedBy>
  <cp:revision>124</cp:revision>
  <cp:lastPrinted>2000-08-03T00:31:24Z</cp:lastPrinted>
  <dcterms:modified xsi:type="dcterms:W3CDTF">2022-05-13T14:23:34Z</dcterms:modified>
  <cp:category>research posters template</cp:category>
</cp:coreProperties>
</file>